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A878A-0751-43A5-93C8-3019914F5817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AF0E5-BAAC-4D1D-8744-E4B326BDC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30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AF0E5-BAAC-4D1D-8744-E4B326BDC8E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938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7BB4-63A6-0219-598A-324200B7E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6C775-D14D-9394-EE02-870465C9A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2A93-FAC4-5A8B-66AD-FAD45113C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72124-E4D6-2708-4162-F9602BEC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4B3A2-CE09-A4D3-4567-33931042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95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1B1A-D26E-B1F6-F886-FDD96ABA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C9F41-F5C1-1FFC-F4E1-148AF1B73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48CE-4526-B266-85CD-60CDA9E1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56980-B52B-57DA-4C02-6F316F46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31A33-4262-D5E8-BF77-9C3131AA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44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4A4DA3-CE33-FE2F-EA34-15E25991B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D561-BF48-1017-F960-5C4025F0A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92C8-3FFA-24C5-18F4-C8312A1F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38695-2C0A-CD81-7248-1ADDDD415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5C88-89C2-977F-1170-B79D2EDE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91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FFEB-CBF8-82CB-2300-F7DD3A24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69191-416C-36FC-4482-CF8BA8CEF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F65DA-2BEB-B22E-8744-88E99DB91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863BC-C997-FFFD-7D5C-B63F7E3C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275F2-7E53-1125-C872-2CA131C1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1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089F-716C-C3E9-F429-89B22A45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34D2C-F0F0-1D7E-0B17-0A2608503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846AC-7211-ABB3-2492-4FFBE17C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86ABA-FF48-D6EF-A182-D0675668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7DF96-F113-2BCA-1C9B-A7E56BA1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95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0568-1636-5812-539F-2CD0D4F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097B-A973-CCC6-ADF8-56A29016B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7463B-3917-3B57-A034-CD979C2FF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3E8DC-BA88-5739-C3F1-C74EFFDD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9DA0B-BF5A-9471-C043-31E02C84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D03C8-EFBD-1574-B0D9-B373D284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F03A-C7F1-7431-6576-A55D9CC1C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3CF2E-24CA-284D-50BB-C2478B3C5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86E2D-0F58-DB28-5426-D1C3B0ECC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878E5-969E-C5E5-669D-555E200B6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AB300-F5E3-386F-A45D-FAE6CBD7C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4A7A83-8169-1940-012F-CD3347C0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1535B-E632-6029-E854-AF61F95D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5830E2-7D3D-C669-41EE-56AD6B6C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49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8E1C-650A-32EA-747D-0A3BF47C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1C38C-2E38-B0BF-FB03-074BEEB4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58EA7-598D-650D-4A5D-E71BEB9C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67973-E2C4-97AB-E383-C73F9AE2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25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26FF4-FC8D-ECF3-341A-9F075639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73332-A105-7C7B-1098-2143A4E3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30706-7D7A-8F41-435A-C395F0FF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937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EFB2-85E3-EFD9-90F9-5BA756BA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01EAC-B547-CC1B-DB41-088352711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B401C-B914-18FA-FCD8-C841D885A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2AC85-F39B-49E6-BD72-F2BDFA33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C6234-C688-E0D7-1015-2E0CF1BC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AED44-A928-98F7-0A6B-95AB4B36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22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3D45-0E01-43E7-5257-11F5BF59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B7D53-4D72-B0F5-3DB4-94766B7F8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5C555-7276-EFB0-69AF-6BDBA5469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039B6-F44E-9963-5755-EC57F8DE4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CC3B-C889-098A-B4F5-077CBA15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59435-E2A8-93B8-CB6F-7449D8D2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24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01B078-67C2-6BB0-A2D0-D9C0F13C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8B4B5-C040-5670-029E-439860F2E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D633C-7159-E5DD-8265-E807F8936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2E574-8AF3-48E7-B861-C6B44613D0BE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07532-0E18-CA65-FF6B-EA2D9E060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3577C-EDAF-6944-087C-71B3631C4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BE951-CFDE-461C-922D-A9AB82575D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0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3" Type="http://schemas.microsoft.com/office/2007/relationships/media" Target="../media/media2.m4a"/><Relationship Id="rId7" Type="http://schemas.microsoft.com/office/2007/relationships/media" Target="../media/media4.m4a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7.png"/><Relationship Id="rId4" Type="http://schemas.openxmlformats.org/officeDocument/2006/relationships/audio" Target="../media/media2.m4a"/><Relationship Id="rId9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3BF1-7F8F-1F78-83D0-8D0BF9B61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Outbound Call Implementation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216E8-005D-EB46-7DD9-CD81D958C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AI-Powered Voice Agent with Twilio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285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268D6-59B6-9547-F5A4-64BD2656B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394"/>
            <a:ext cx="12192000" cy="44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02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mainder_call">
            <a:hlinkClick r:id="" action="ppaction://media"/>
            <a:extLst>
              <a:ext uri="{FF2B5EF4-FFF2-40B4-BE49-F238E27FC236}">
                <a16:creationId xmlns:a16="http://schemas.microsoft.com/office/drawing/2014/main" id="{458FB8B2-4054-0EF1-72F2-0DCC5D536B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47925" y="991658"/>
            <a:ext cx="487363" cy="4873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8B90EF-1900-0A09-4CAF-5216F9E13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026031"/>
              </p:ext>
            </p:extLst>
          </p:nvPr>
        </p:nvGraphicFramePr>
        <p:xfrm>
          <a:off x="905934" y="719665"/>
          <a:ext cx="10744200" cy="5748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001328916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1764777603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1401409853"/>
                    </a:ext>
                  </a:extLst>
                </a:gridCol>
              </a:tblGrid>
              <a:tr h="974192">
                <a:tc>
                  <a:txBody>
                    <a:bodyPr/>
                    <a:lstStyle/>
                    <a:p>
                      <a:r>
                        <a:rPr lang="en-IN" dirty="0"/>
                        <a:t>SNO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385609"/>
                  </a:ext>
                </a:extLst>
              </a:tr>
              <a:tr h="974192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Remainder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50209"/>
                  </a:ext>
                </a:extLst>
              </a:tr>
              <a:tr h="974192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14778"/>
                  </a:ext>
                </a:extLst>
              </a:tr>
              <a:tr h="974192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Reschedule when selected timeslot not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2394"/>
                  </a:ext>
                </a:extLst>
              </a:tr>
              <a:tr h="185210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Reschedule when selected timeslot not available - 2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6234"/>
                  </a:ext>
                </a:extLst>
              </a:tr>
            </a:tbl>
          </a:graphicData>
        </a:graphic>
      </p:graphicFrame>
      <p:pic>
        <p:nvPicPr>
          <p:cNvPr id="6" name="Remainder_call">
            <a:hlinkClick r:id="" action="ppaction://media"/>
            <a:extLst>
              <a:ext uri="{FF2B5EF4-FFF2-40B4-BE49-F238E27FC236}">
                <a16:creationId xmlns:a16="http://schemas.microsoft.com/office/drawing/2014/main" id="{19D34BD4-AEF6-8F1C-8C59-C914DA209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96662" y="1914525"/>
            <a:ext cx="487363" cy="487363"/>
          </a:xfrm>
          <a:prstGeom prst="rect">
            <a:avLst/>
          </a:prstGeom>
        </p:spPr>
      </p:pic>
      <p:pic>
        <p:nvPicPr>
          <p:cNvPr id="7" name="reschedule_1">
            <a:hlinkClick r:id="" action="ppaction://media"/>
            <a:extLst>
              <a:ext uri="{FF2B5EF4-FFF2-40B4-BE49-F238E27FC236}">
                <a16:creationId xmlns:a16="http://schemas.microsoft.com/office/drawing/2014/main" id="{19BA592A-C0D0-1980-3EFC-19712694F41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96662" y="2803392"/>
            <a:ext cx="487363" cy="487363"/>
          </a:xfrm>
          <a:prstGeom prst="rect">
            <a:avLst/>
          </a:prstGeom>
        </p:spPr>
      </p:pic>
      <p:pic>
        <p:nvPicPr>
          <p:cNvPr id="8" name="reschedule_selectedtime_notavailable">
            <a:hlinkClick r:id="" action="ppaction://media"/>
            <a:extLst>
              <a:ext uri="{FF2B5EF4-FFF2-40B4-BE49-F238E27FC236}">
                <a16:creationId xmlns:a16="http://schemas.microsoft.com/office/drawing/2014/main" id="{23B5DD4B-57E0-AB02-1AF2-29CCA7A832B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80524" y="3846247"/>
            <a:ext cx="487363" cy="487363"/>
          </a:xfrm>
          <a:prstGeom prst="rect">
            <a:avLst/>
          </a:prstGeom>
        </p:spPr>
      </p:pic>
      <p:pic>
        <p:nvPicPr>
          <p:cNvPr id="9" name="reschedule_selectedtime_notavailable_2">
            <a:hlinkClick r:id="" action="ppaction://media"/>
            <a:extLst>
              <a:ext uri="{FF2B5EF4-FFF2-40B4-BE49-F238E27FC236}">
                <a16:creationId xmlns:a16="http://schemas.microsoft.com/office/drawing/2014/main" id="{3066BBEF-9A5C-FE7C-8380-9542C1BE3DF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80524" y="49029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0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65"/>
    </mc:Choice>
    <mc:Fallback>
      <p:transition spd="slow" advTm="33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06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13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07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691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57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2709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71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DFFCBC-123F-B7EE-8D03-7D642EB0E136}"/>
              </a:ext>
            </a:extLst>
          </p:cNvPr>
          <p:cNvSpPr txBox="1"/>
          <p:nvPr/>
        </p:nvSpPr>
        <p:spPr>
          <a:xfrm>
            <a:off x="468086" y="835984"/>
            <a:ext cx="11408228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n-US" sz="4000" b="1" i="0" dirty="0">
                <a:solidFill>
                  <a:srgbClr val="667EEA"/>
                </a:solidFill>
                <a:effectLst/>
                <a:latin typeface="Segoe UI" panose="020B0502040204020203" pitchFamily="34" charset="0"/>
              </a:rPr>
              <a:t>Overview</a:t>
            </a:r>
          </a:p>
          <a:p>
            <a:pPr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This GenAI-powered outreach calling automates routine customer engagement, enabling bankers to redirect their efforts towards high impact activities. By handling initial and follow-up outreach calls with natural, banker like interactions, the solution reduces manual workload and empowers bankers to focus on building deeper relationships, uncovering financial opportunities, and delivering tailored solutions.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The AI intelligently performs customer-requested actions based on call outcomes and supports multiple follow-up scenarios including Partner Referral, Complaint Teller, suggested Opportunity, and Pre call outreach. The result: Improved customer satisfaction, increased revenue potential, and optimized workforce efficiency across the entire customer engagement lifecycle.</a:t>
            </a:r>
          </a:p>
        </p:txBody>
      </p:sp>
    </p:spTree>
    <p:extLst>
      <p:ext uri="{BB962C8B-B14F-4D97-AF65-F5344CB8AC3E}">
        <p14:creationId xmlns:p14="http://schemas.microsoft.com/office/powerpoint/2010/main" val="51462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68B2C-7CFC-0B1C-C51D-9C4B62FAA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4864"/>
            <a:ext cx="12192000" cy="52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D4E8D-F824-F1D9-C214-F51FB417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89" y="312150"/>
            <a:ext cx="8786621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0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CF172D-4187-0535-2D7E-8E04256C1C31}"/>
              </a:ext>
            </a:extLst>
          </p:cNvPr>
          <p:cNvSpPr txBox="1"/>
          <p:nvPr/>
        </p:nvSpPr>
        <p:spPr>
          <a:xfrm>
            <a:off x="3048000" y="1074510"/>
            <a:ext cx="6096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en-US" b="1" i="0" dirty="0">
                <a:solidFill>
                  <a:srgbClr val="764BA2"/>
                </a:solidFill>
                <a:effectLst/>
                <a:latin typeface="Segoe UI" panose="020B0502040204020203" pitchFamily="34" charset="0"/>
              </a:rPr>
              <a:t>Dialog State Machine</a:t>
            </a:r>
          </a:p>
          <a:p>
            <a:pPr algn="l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Stage 1: ASK_BRANCH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User says 'schedule' or 'reschedule'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AI prompts for branch/location</a:t>
            </a:r>
          </a:p>
          <a:p>
            <a:pPr algn="l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Stage 2: ASK_DATETIME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Parses date/time (flexible formats)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AI prompts for date and time</a:t>
            </a:r>
          </a:p>
          <a:p>
            <a:pPr algn="l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Stage 3: Create Event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Creates Salesforce Event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Returns confirmation number</a:t>
            </a:r>
          </a:p>
        </p:txBody>
      </p:sp>
    </p:spTree>
    <p:extLst>
      <p:ext uri="{BB962C8B-B14F-4D97-AF65-F5344CB8AC3E}">
        <p14:creationId xmlns:p14="http://schemas.microsoft.com/office/powerpoint/2010/main" val="409718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8404-18C2-830B-93D6-E413E633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Salesforce Integration</a:t>
            </a:r>
            <a:br>
              <a:rPr lang="en-IN" b="1" dirty="0">
                <a:solidFill>
                  <a:srgbClr val="00B0F0"/>
                </a:solidFill>
              </a:rPr>
            </a:b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AABA4-3A48-8D74-2C7D-D1E72131B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Contact Lookup</a:t>
            </a:r>
          </a:p>
          <a:p>
            <a:r>
              <a:rPr lang="en-US" dirty="0"/>
              <a:t>Fetches Contact by ID before call</a:t>
            </a:r>
          </a:p>
          <a:p>
            <a:r>
              <a:rPr lang="en-US" dirty="0"/>
              <a:t>Extracts phone number (</a:t>
            </a:r>
            <a:r>
              <a:rPr lang="en-US" dirty="0" err="1"/>
              <a:t>MobilePhone</a:t>
            </a:r>
            <a:r>
              <a:rPr lang="en-US" dirty="0"/>
              <a:t> or Phone)</a:t>
            </a:r>
          </a:p>
          <a:p>
            <a:r>
              <a:rPr lang="en-US" dirty="0"/>
              <a:t>Uses Contact description as greeting</a:t>
            </a:r>
          </a:p>
          <a:p>
            <a:r>
              <a:rPr lang="en-US" b="1" dirty="0"/>
              <a:t>Call Context Storage</a:t>
            </a:r>
          </a:p>
          <a:p>
            <a:r>
              <a:rPr lang="en-US" dirty="0"/>
              <a:t>Stores Contact ID and Account ID</a:t>
            </a:r>
          </a:p>
          <a:p>
            <a:r>
              <a:rPr lang="en-US" dirty="0"/>
              <a:t>Links Call SID to Salesforce records</a:t>
            </a:r>
          </a:p>
          <a:p>
            <a:r>
              <a:rPr lang="en-US" b="1" dirty="0"/>
              <a:t>Task Creation</a:t>
            </a:r>
          </a:p>
          <a:p>
            <a:r>
              <a:rPr lang="en-US" dirty="0"/>
              <a:t>On call completion, creates Salesforce Task</a:t>
            </a:r>
          </a:p>
          <a:p>
            <a:r>
              <a:rPr lang="en-US" dirty="0"/>
              <a:t>Includes full conversation log</a:t>
            </a:r>
          </a:p>
          <a:p>
            <a:r>
              <a:rPr lang="en-US" dirty="0"/>
              <a:t>Links appointment confirmation if scheduled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550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8847F-7E6E-326E-EC9F-6C496A2B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610"/>
            <a:ext cx="12192000" cy="51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5D9A4-8406-79B4-9345-7ABDEDB6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301" y="449322"/>
            <a:ext cx="4351397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97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E9777-0BC5-010B-B3C2-A052CB8C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975"/>
            <a:ext cx="12192000" cy="55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67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258</Words>
  <Application>Microsoft Office PowerPoint</Application>
  <PresentationFormat>Widescreen</PresentationFormat>
  <Paragraphs>38</Paragraphs>
  <Slides>11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Office Theme</vt:lpstr>
      <vt:lpstr>Outbound Call Implementation </vt:lpstr>
      <vt:lpstr>PowerPoint Presentation</vt:lpstr>
      <vt:lpstr>PowerPoint Presentation</vt:lpstr>
      <vt:lpstr>PowerPoint Presentation</vt:lpstr>
      <vt:lpstr>PowerPoint Presentation</vt:lpstr>
      <vt:lpstr>Salesforce Integration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meghanad reddy</dc:creator>
  <cp:lastModifiedBy>meghanad reddy</cp:lastModifiedBy>
  <cp:revision>9</cp:revision>
  <dcterms:created xsi:type="dcterms:W3CDTF">2026-01-19T04:42:00Z</dcterms:created>
  <dcterms:modified xsi:type="dcterms:W3CDTF">2026-01-19T05:30:52Z</dcterms:modified>
</cp:coreProperties>
</file>